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7" r:id="rId15"/>
    <p:sldId id="258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05"/>
  </p:normalViewPr>
  <p:slideViewPr>
    <p:cSldViewPr snapToGrid="0" snapToObjects="1">
      <p:cViewPr varScale="1">
        <p:scale>
          <a:sx n="98" d="100"/>
          <a:sy n="98" d="100"/>
        </p:scale>
        <p:origin x="12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veny.com/" TargetMode="External"/><Relationship Id="rId2" Type="http://schemas.openxmlformats.org/officeDocument/2006/relationships/hyperlink" Target="https://www.youtube.com/watch?v=IQ3cGfCSJ_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oureiffel.paris/en/everything-about-the-tower/the-eiffel-tower-at-a-glanc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Target market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Hospitality and tourism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6693" y="993354"/>
            <a:ext cx="10394707" cy="3311189"/>
          </a:xfrm>
        </p:spPr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Companies market benefits, not just the physical characteristics of a product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26" y="2605391"/>
            <a:ext cx="4766906" cy="37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320" y="202641"/>
            <a:ext cx="7766590" cy="5808058"/>
          </a:xfrm>
        </p:spPr>
      </p:pic>
    </p:spTree>
    <p:extLst>
      <p:ext uri="{BB962C8B-B14F-4D97-AF65-F5344CB8AC3E}">
        <p14:creationId xmlns:p14="http://schemas.microsoft.com/office/powerpoint/2010/main" val="32250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4" y="2246496"/>
            <a:ext cx="10057142" cy="2946032"/>
          </a:xfrm>
        </p:spPr>
      </p:pic>
    </p:spTree>
    <p:extLst>
      <p:ext uri="{BB962C8B-B14F-4D97-AF65-F5344CB8AC3E}">
        <p14:creationId xmlns:p14="http://schemas.microsoft.com/office/powerpoint/2010/main" val="11368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1481"/>
            <a:ext cx="10396882" cy="1151965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467" y="685800"/>
            <a:ext cx="8959175" cy="4910212"/>
          </a:xfrm>
        </p:spPr>
      </p:pic>
    </p:spTree>
    <p:extLst>
      <p:ext uri="{BB962C8B-B14F-4D97-AF65-F5344CB8AC3E}">
        <p14:creationId xmlns:p14="http://schemas.microsoft.com/office/powerpoint/2010/main" val="5832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What famous campaign has a DMO come up with for </a:t>
            </a:r>
          </a:p>
          <a:p>
            <a:pPr marL="0" indent="0" algn="ctr">
              <a:buNone/>
            </a:pPr>
            <a:r>
              <a:rPr lang="en-US" sz="3200" dirty="0" smtClean="0"/>
              <a:t>New </a:t>
            </a:r>
            <a:r>
              <a:rPr lang="en-US" sz="3200" dirty="0" err="1" smtClean="0"/>
              <a:t>york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pic>
        <p:nvPicPr>
          <p:cNvPr id="1026" name="Picture 2" descr="ilton glaser s famous i love new york logo launch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03" y="320633"/>
            <a:ext cx="2857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History of the advertising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History of I Love NY Campaign</a:t>
            </a:r>
            <a:endParaRPr lang="en-US" dirty="0" smtClean="0"/>
          </a:p>
          <a:p>
            <a:r>
              <a:rPr lang="en-US" dirty="0"/>
              <a:t>I love NY Website:  </a:t>
            </a:r>
            <a:r>
              <a:rPr lang="en-US" dirty="0">
                <a:hlinkClick r:id="rId3"/>
              </a:rPr>
              <a:t>http://www.iloveny.com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Look at various I love NY Commercials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1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and your partner have been hired by governor </a:t>
            </a:r>
            <a:r>
              <a:rPr lang="en-US" dirty="0" err="1" smtClean="0"/>
              <a:t>cuomo</a:t>
            </a:r>
            <a:r>
              <a:rPr lang="en-US" dirty="0" smtClean="0"/>
              <a:t> as the new DMO for NYS!!!</a:t>
            </a:r>
          </a:p>
          <a:p>
            <a:r>
              <a:rPr lang="en-US" dirty="0" smtClean="0"/>
              <a:t>You must first select a market to target</a:t>
            </a:r>
          </a:p>
          <a:p>
            <a:r>
              <a:rPr lang="en-US" dirty="0" smtClean="0"/>
              <a:t>Create a </a:t>
            </a:r>
            <a:r>
              <a:rPr lang="en-US" dirty="0" smtClean="0"/>
              <a:t>logo </a:t>
            </a:r>
            <a:r>
              <a:rPr lang="en-US" dirty="0" smtClean="0"/>
              <a:t>specifically geared towards that market</a:t>
            </a:r>
          </a:p>
          <a:p>
            <a:r>
              <a:rPr lang="en-US" dirty="0" smtClean="0"/>
              <a:t>Make a presentation to the class informing us:</a:t>
            </a:r>
          </a:p>
          <a:p>
            <a:pPr lvl="1"/>
            <a:r>
              <a:rPr lang="en-US" dirty="0" smtClean="0"/>
              <a:t>Who you are targeting/why/how</a:t>
            </a:r>
          </a:p>
          <a:p>
            <a:pPr lvl="1"/>
            <a:r>
              <a:rPr lang="en-US" dirty="0" smtClean="0"/>
              <a:t>How it will be used</a:t>
            </a:r>
          </a:p>
          <a:p>
            <a:pPr lvl="1"/>
            <a:r>
              <a:rPr lang="en-US" dirty="0" smtClean="0"/>
              <a:t>What hospitality and tourism outlets will be effected (hotels/attractions/food/travel and tourism, </a:t>
            </a:r>
            <a:r>
              <a:rPr lang="en-US" dirty="0" err="1" smtClean="0"/>
              <a:t>etc</a:t>
            </a:r>
            <a:r>
              <a:rPr lang="is-IS" dirty="0" smtClean="0"/>
              <a:t>….)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9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Tidbit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2242" y="1908709"/>
            <a:ext cx="10394707" cy="3311189"/>
          </a:xfrm>
        </p:spPr>
        <p:txBody>
          <a:bodyPr/>
          <a:lstStyle/>
          <a:p>
            <a:r>
              <a:rPr lang="en-US" dirty="0" smtClean="0"/>
              <a:t>What is the #1 Tourist attraction in the world?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eiffel 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15" y="1516429"/>
            <a:ext cx="6096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3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 vs Consumers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u="sng" dirty="0">
                <a:ea typeface="ＭＳ Ｐゴシック" panose="020B0600070205080204" pitchFamily="34" charset="-128"/>
              </a:rPr>
              <a:t>Customers</a:t>
            </a:r>
            <a:r>
              <a:rPr lang="en-US" dirty="0">
                <a:ea typeface="ＭＳ Ｐゴシック" panose="020B0600070205080204" pitchFamily="34" charset="-128"/>
              </a:rPr>
              <a:t> = buy the </a:t>
            </a:r>
            <a:r>
              <a:rPr lang="en-US" dirty="0" smtClean="0">
                <a:ea typeface="ＭＳ Ｐゴシック" panose="020B0600070205080204" pitchFamily="34" charset="-128"/>
              </a:rPr>
              <a:t>product</a:t>
            </a:r>
          </a:p>
          <a:p>
            <a:pPr>
              <a:lnSpc>
                <a:spcPct val="90000"/>
              </a:lnSpc>
              <a:defRPr/>
            </a:pPr>
            <a:endParaRPr lang="en-US" u="sng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u="sng" dirty="0">
                <a:ea typeface="ＭＳ Ｐゴシック" panose="020B0600070205080204" pitchFamily="34" charset="-128"/>
              </a:rPr>
              <a:t>Consumers</a:t>
            </a:r>
            <a:r>
              <a:rPr lang="en-US" dirty="0">
                <a:ea typeface="ＭＳ Ｐゴシック" panose="020B0600070205080204" pitchFamily="34" charset="-128"/>
              </a:rPr>
              <a:t> = use the product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ea typeface="ＭＳ Ｐゴシック" panose="020B0600070205080204" pitchFamily="34" charset="-128"/>
              </a:rPr>
              <a:t>Focusing all marketing mix decisions on the specific group of people you want to reach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228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Eiffel Tower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Eiffel tower visitor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we classify the visitors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Market segmentation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err="1" smtClean="0"/>
              <a:t>geographics</a:t>
            </a:r>
            <a:endParaRPr lang="en-US" dirty="0" smtClean="0"/>
          </a:p>
          <a:p>
            <a:pPr lvl="1"/>
            <a:r>
              <a:rPr lang="en-US" dirty="0" smtClean="0"/>
              <a:t>Psychographics</a:t>
            </a:r>
          </a:p>
          <a:p>
            <a:pPr lvl="1"/>
            <a:r>
              <a:rPr lang="en-US" dirty="0" smtClean="0"/>
              <a:t>Product benefits</a:t>
            </a:r>
          </a:p>
        </p:txBody>
      </p:sp>
    </p:spTree>
    <p:extLst>
      <p:ext uri="{BB962C8B-B14F-4D97-AF65-F5344CB8AC3E}">
        <p14:creationId xmlns:p14="http://schemas.microsoft.com/office/powerpoint/2010/main" val="39601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anose="020B0600070205080204" pitchFamily="34" charset="-128"/>
              </a:rPr>
              <a:t>Describe a population in terms of personal characteristics </a:t>
            </a:r>
          </a:p>
          <a:p>
            <a:pPr lvl="1">
              <a:defRPr/>
            </a:pPr>
            <a:r>
              <a:rPr lang="en-US" dirty="0">
                <a:ea typeface="Arial" panose="020B0604020202020204" pitchFamily="34" charset="0"/>
              </a:rPr>
              <a:t>Age</a:t>
            </a:r>
          </a:p>
          <a:p>
            <a:pPr lvl="1">
              <a:defRPr/>
            </a:pPr>
            <a:r>
              <a:rPr lang="en-US" dirty="0">
                <a:ea typeface="Arial" panose="020B0604020202020204" pitchFamily="34" charset="0"/>
              </a:rPr>
              <a:t>Gender </a:t>
            </a:r>
          </a:p>
          <a:p>
            <a:pPr lvl="1">
              <a:defRPr/>
            </a:pPr>
            <a:r>
              <a:rPr lang="en-US" dirty="0">
                <a:ea typeface="Arial" panose="020B0604020202020204" pitchFamily="34" charset="0"/>
              </a:rPr>
              <a:t>Income </a:t>
            </a:r>
          </a:p>
          <a:p>
            <a:pPr lvl="1">
              <a:defRPr/>
            </a:pPr>
            <a:r>
              <a:rPr lang="en-US" dirty="0">
                <a:ea typeface="Arial" panose="020B0604020202020204" pitchFamily="34" charset="0"/>
              </a:rPr>
              <a:t>Ethnic Background</a:t>
            </a:r>
          </a:p>
          <a:p>
            <a:pPr lvl="1">
              <a:defRPr/>
            </a:pPr>
            <a:r>
              <a:rPr lang="en-US" dirty="0">
                <a:ea typeface="Arial" panose="020B0604020202020204" pitchFamily="34" charset="0"/>
              </a:rPr>
              <a:t>Occupation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62" y="2182238"/>
            <a:ext cx="33337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6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6687766" cy="3311189"/>
          </a:xfrm>
        </p:spPr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segmentation of the market based on where people live; local, regional, national, or even geographic markets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558" y="2036072"/>
            <a:ext cx="315595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6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anose="020B0600070205080204" pitchFamily="34" charset="-128"/>
              </a:rPr>
              <a:t>studies of consumers based on social and psychological characteristics; people’</a:t>
            </a:r>
            <a:r>
              <a:rPr lang="en-US" altLang="ja-JP" dirty="0"/>
              <a:t>s attitudes and values, lifestyles—how people spend their money and time</a:t>
            </a:r>
          </a:p>
          <a:p>
            <a:pPr>
              <a:defRPr/>
            </a:pPr>
            <a:r>
              <a:rPr lang="en-US" dirty="0">
                <a:ea typeface="ＭＳ Ｐゴシック" panose="020B0600070205080204" pitchFamily="34" charset="-128"/>
              </a:rPr>
              <a:t>TRENDS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132</TotalTime>
  <Words>254</Words>
  <Application>Microsoft Office PowerPoint</Application>
  <PresentationFormat>Widescreen</PresentationFormat>
  <Paragraphs>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Impact</vt:lpstr>
      <vt:lpstr>Main Event</vt:lpstr>
      <vt:lpstr>Target market</vt:lpstr>
      <vt:lpstr>Travel Tidbit</vt:lpstr>
      <vt:lpstr>Customers vs Consumers</vt:lpstr>
      <vt:lpstr>Target market</vt:lpstr>
      <vt:lpstr>Eiffel Tower information</vt:lpstr>
      <vt:lpstr>How can we classify the visitors</vt:lpstr>
      <vt:lpstr>Demographics</vt:lpstr>
      <vt:lpstr>Geographics</vt:lpstr>
      <vt:lpstr>psychographics</vt:lpstr>
      <vt:lpstr>Product benefits</vt:lpstr>
      <vt:lpstr>examples</vt:lpstr>
      <vt:lpstr>Examples</vt:lpstr>
      <vt:lpstr>example</vt:lpstr>
      <vt:lpstr>                                   </vt:lpstr>
      <vt:lpstr>History of the advertising campaign</vt:lpstr>
      <vt:lpstr>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Target market</dc:title>
  <dc:creator>Scott Lieberman</dc:creator>
  <cp:lastModifiedBy>Administrator</cp:lastModifiedBy>
  <cp:revision>7</cp:revision>
  <dcterms:created xsi:type="dcterms:W3CDTF">2016-09-19T21:18:30Z</dcterms:created>
  <dcterms:modified xsi:type="dcterms:W3CDTF">2016-09-20T14:03:47Z</dcterms:modified>
</cp:coreProperties>
</file>